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371600"/>
            <a:ext cx="4114800" cy="4114800"/>
          </a:xfrm>
          <a:prstGeom prst="ellipse">
            <a:avLst/>
          </a:prstGeom>
          <a:solidFill>
            <a:srgbClr val="065A82">
              <a:alpha val="60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1C7293">
              <a:alpha val="5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640080"/>
            <a:ext cx="548640" cy="5486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31520" y="13258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Knowledge Distillation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731520" y="23774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EA5E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Large Language Models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731520" y="2880360"/>
            <a:ext cx="1828800" cy="36576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8" name="Text 5"/>
          <p:cNvSpPr/>
          <p:nvPr/>
        </p:nvSpPr>
        <p:spPr>
          <a:xfrm>
            <a:off x="731520" y="31089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~15-Minute Lesson Plan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Distillation?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43891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language models with hundreds of billions of parameters are expensive to run — they need specialized hardware, consume significant energy, and are too slow for many real-time applications.</a:t>
            </a: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endParaRPr lang="en-US" sz="13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Distillation transfers a large model's learned knowledge into a smaller, faster model that approaches the original's quality.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3200400"/>
            <a:ext cx="4389120" cy="1005840"/>
          </a:xfrm>
          <a:prstGeom prst="rect">
            <a:avLst/>
          </a:prstGeom>
          <a:solidFill>
            <a:srgbClr val="E0F2FE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3291840"/>
            <a:ext cx="3931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Discussion: 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might you need a smaller, faster model? Edge devices, latency-sensitive APIs, cost-constrained deployments.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0" y="1005840"/>
            <a:ext cx="32004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0" y="1005840"/>
            <a:ext cx="64008" cy="105156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9" name="Shape 7"/>
          <p:cNvSpPr/>
          <p:nvPr/>
        </p:nvSpPr>
        <p:spPr>
          <a:xfrm>
            <a:off x="5715000" y="1234440"/>
            <a:ext cx="594360" cy="59436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33872" y="1353312"/>
            <a:ext cx="365760" cy="36576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492240" y="114300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100B+ params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492240" y="155448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 GPU clusters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5486400" y="2286000"/>
            <a:ext cx="32004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486400" y="2286000"/>
            <a:ext cx="64008" cy="105156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5" name="Shape 12"/>
          <p:cNvSpPr/>
          <p:nvPr/>
        </p:nvSpPr>
        <p:spPr>
          <a:xfrm>
            <a:off x="5715000" y="2514600"/>
            <a:ext cx="594360" cy="59436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3872" y="2633472"/>
            <a:ext cx="365760" cy="36576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6492240" y="242316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Seconds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6492240" y="283464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 slow for real-time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5486400" y="3566160"/>
            <a:ext cx="32004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5486400" y="3566160"/>
            <a:ext cx="64008" cy="105156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1" name="Shape 17"/>
          <p:cNvSpPr/>
          <p:nvPr/>
        </p:nvSpPr>
        <p:spPr>
          <a:xfrm>
            <a:off x="5715000" y="3794760"/>
            <a:ext cx="594360" cy="59436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872" y="3913632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492240" y="3703320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$$$</a:t>
            </a:r>
            <a:endParaRPr lang="en-US" sz="1800" dirty="0"/>
          </a:p>
        </p:txBody>
      </p:sp>
      <p:sp>
        <p:nvSpPr>
          <p:cNvPr id="24" name="Text 19"/>
          <p:cNvSpPr/>
          <p:nvPr/>
        </p:nvSpPr>
        <p:spPr>
          <a:xfrm>
            <a:off x="6492240" y="4114800"/>
            <a:ext cx="1920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Per-query expense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Teacher-Student Framework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474720" cy="3108960"/>
          </a:xfrm>
          <a:prstGeom prst="rect">
            <a:avLst/>
          </a:prstGeom>
          <a:solidFill>
            <a:srgbClr val="21295C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325880"/>
            <a:ext cx="685800" cy="685800"/>
          </a:xfrm>
          <a:prstGeom prst="ellipse">
            <a:avLst/>
          </a:prstGeom>
          <a:solidFill>
            <a:srgbClr val="065A82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1832" y="1444752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91640" y="13716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Teacher Model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1691640" y="1719072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&amp; Powerful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22960" y="22860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Already fully trained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Hundreds of billions of parameters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Produces rich probability distributions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modified during distillation</a:t>
            </a:r>
            <a:endParaRPr lang="en-US" sz="12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960" y="2377440"/>
            <a:ext cx="640080" cy="64008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5120640" y="1005840"/>
            <a:ext cx="3474720" cy="3108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5120640" y="1005840"/>
            <a:ext cx="3474720" cy="54864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3" name="Shape 9"/>
          <p:cNvSpPr/>
          <p:nvPr/>
        </p:nvSpPr>
        <p:spPr>
          <a:xfrm>
            <a:off x="5394960" y="1325880"/>
            <a:ext cx="685800" cy="68580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3832" y="1444752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263640" y="137160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Student Model</a:t>
            </a:r>
            <a:endParaRPr lang="en-US" sz="2000" dirty="0"/>
          </a:p>
        </p:txBody>
      </p:sp>
      <p:sp>
        <p:nvSpPr>
          <p:cNvPr id="16" name="Text 11"/>
          <p:cNvSpPr/>
          <p:nvPr/>
        </p:nvSpPr>
        <p:spPr>
          <a:xfrm>
            <a:off x="6263640" y="1719072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&amp; Fast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5394960" y="2286000"/>
            <a:ext cx="29260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architecture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to mimic the teacher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Learns from soft probability labels</a:t>
            </a:r>
            <a:endParaRPr lang="en-US" sz="12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Deployable on modest hardware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 Labels vs. Soft Labels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91440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065A8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"The cat sat on the ___"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508760"/>
            <a:ext cx="3931920" cy="54864"/>
          </a:xfrm>
          <a:prstGeom prst="rect">
            <a:avLst/>
          </a:prstGeom>
          <a:solidFill>
            <a:srgbClr val="64748B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7373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Hard Label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20574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training — single correct answer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548640" cy="137160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68680" y="251460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1737360" y="4023360"/>
            <a:ext cx="548640" cy="45720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13" name="Text 11"/>
          <p:cNvSpPr/>
          <p:nvPr/>
        </p:nvSpPr>
        <p:spPr>
          <a:xfrm>
            <a:off x="169164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floor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691640" y="384048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0%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0" y="4023360"/>
            <a:ext cx="548640" cy="45720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16" name="Text 14"/>
          <p:cNvSpPr/>
          <p:nvPr/>
        </p:nvSpPr>
        <p:spPr>
          <a:xfrm>
            <a:off x="251460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2514600" y="384048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0%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383280" y="4023360"/>
            <a:ext cx="548640" cy="45720"/>
          </a:xfrm>
          <a:prstGeom prst="rect">
            <a:avLst/>
          </a:prstGeom>
          <a:solidFill>
            <a:srgbClr val="CBD5E1"/>
          </a:solidFill>
          <a:ln/>
        </p:spPr>
      </p:sp>
      <p:sp>
        <p:nvSpPr>
          <p:cNvPr id="19" name="Text 17"/>
          <p:cNvSpPr/>
          <p:nvPr/>
        </p:nvSpPr>
        <p:spPr>
          <a:xfrm>
            <a:off x="333756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37560" y="384048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0%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663440" y="1508760"/>
            <a:ext cx="393192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1508760"/>
            <a:ext cx="3931920" cy="54864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23" name="Text 21"/>
          <p:cNvSpPr/>
          <p:nvPr/>
        </p:nvSpPr>
        <p:spPr>
          <a:xfrm>
            <a:off x="4937760" y="17373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Soft Label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4937760" y="205740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output — full probability distribution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029200" y="3246120"/>
            <a:ext cx="548640" cy="82296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6" name="Text 24"/>
          <p:cNvSpPr/>
          <p:nvPr/>
        </p:nvSpPr>
        <p:spPr>
          <a:xfrm>
            <a:off x="498348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983480" y="306324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852160" y="3726180"/>
            <a:ext cx="548640" cy="3429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29" name="Text 27"/>
          <p:cNvSpPr/>
          <p:nvPr/>
        </p:nvSpPr>
        <p:spPr>
          <a:xfrm>
            <a:off x="580644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floor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806440" y="354330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6675120" y="3931920"/>
            <a:ext cx="548640" cy="1371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32" name="Text 30"/>
          <p:cNvSpPr/>
          <p:nvPr/>
        </p:nvSpPr>
        <p:spPr>
          <a:xfrm>
            <a:off x="662940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rug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629400" y="374904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7498080" y="4000500"/>
            <a:ext cx="548640" cy="685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35" name="Text 33"/>
          <p:cNvSpPr/>
          <p:nvPr/>
        </p:nvSpPr>
        <p:spPr>
          <a:xfrm>
            <a:off x="7452360" y="4114800"/>
            <a:ext cx="6400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chair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7452360" y="3817620"/>
            <a:ext cx="640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Temperature Scaling &amp; the Loss Function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005840"/>
            <a:ext cx="3931920" cy="32918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5" name="Shape 3"/>
          <p:cNvSpPr/>
          <p:nvPr/>
        </p:nvSpPr>
        <p:spPr>
          <a:xfrm>
            <a:off x="777240" y="1234440"/>
            <a:ext cx="548640" cy="5486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Temperature Scaling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011680"/>
            <a:ext cx="34747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temperature "softens" the softmax output, spreading probability mass more evenly.</a:t>
            </a:r>
            <a:endParaRPr lang="en-US" sz="1200" dirty="0"/>
          </a:p>
          <a:p>
            <a:pPr indent="0" marL="0">
              <a:lnSpc>
                <a:spcPct val="135000"/>
              </a:lnSpc>
              <a:buNone/>
            </a:pPr>
            <a:endParaRPr lang="en-US" sz="12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reveals the teacher's beliefs about less-likely options — nuances that a sharp distribution would hide.</a:t>
            </a:r>
            <a:endParaRPr lang="en-US" sz="1200" dirty="0"/>
          </a:p>
          <a:p>
            <a:pPr indent="0" marL="0">
              <a:lnSpc>
                <a:spcPct val="135000"/>
              </a:lnSpc>
              <a:buNone/>
            </a:pPr>
            <a:endParaRPr lang="en-US" sz="12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During inference, the student uses normal temperature (T=1).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63440" y="1005840"/>
            <a:ext cx="3931920" cy="32918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0" name="Shape 7"/>
          <p:cNvSpPr/>
          <p:nvPr/>
        </p:nvSpPr>
        <p:spPr>
          <a:xfrm>
            <a:off x="4892040" y="1234440"/>
            <a:ext cx="548640" cy="5486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80" y="132588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23560" y="1280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Combined Loss</a:t>
            </a:r>
            <a:endParaRPr lang="en-US" sz="1800" dirty="0"/>
          </a:p>
        </p:txBody>
      </p:sp>
      <p:sp>
        <p:nvSpPr>
          <p:cNvPr id="13" name="Shape 9"/>
          <p:cNvSpPr/>
          <p:nvPr/>
        </p:nvSpPr>
        <p:spPr>
          <a:xfrm>
            <a:off x="4892040" y="1965960"/>
            <a:ext cx="3474720" cy="96012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14" name="Text 10"/>
          <p:cNvSpPr/>
          <p:nvPr/>
        </p:nvSpPr>
        <p:spPr>
          <a:xfrm>
            <a:off x="5029200" y="2011680"/>
            <a:ext cx="3200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Distillation Loss
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 divergence between teacher and student soft distributions (at elevated T)</a:t>
            </a:r>
            <a:endParaRPr lang="en-US" sz="1300" dirty="0"/>
          </a:p>
        </p:txBody>
      </p:sp>
      <p:sp>
        <p:nvSpPr>
          <p:cNvPr id="15" name="Shape 11"/>
          <p:cNvSpPr/>
          <p:nvPr/>
        </p:nvSpPr>
        <p:spPr>
          <a:xfrm>
            <a:off x="4892040" y="3017520"/>
            <a:ext cx="3474720" cy="960120"/>
          </a:xfrm>
          <a:prstGeom prst="rect">
            <a:avLst/>
          </a:prstGeom>
          <a:solidFill>
            <a:srgbClr val="21295C"/>
          </a:solidFill>
          <a:ln/>
        </p:spPr>
      </p:sp>
      <p:sp>
        <p:nvSpPr>
          <p:cNvPr id="16" name="Text 12"/>
          <p:cNvSpPr/>
          <p:nvPr/>
        </p:nvSpPr>
        <p:spPr>
          <a:xfrm>
            <a:off x="5029200" y="3063240"/>
            <a:ext cx="32004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0EA5E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Loss
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Cross-entropy between student predictions and ground-truth hard labels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Distillation Strategies for LLMs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3840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960120"/>
            <a:ext cx="64008" cy="150876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0972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Output-Level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14630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matches the teacher's next-token probability distributions across large corpora. Straightforward but requires running the teacher on the entire training set.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937760" y="960120"/>
            <a:ext cx="3840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937760" y="960120"/>
            <a:ext cx="64008" cy="150876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0" name="Text 8"/>
          <p:cNvSpPr/>
          <p:nvPr/>
        </p:nvSpPr>
        <p:spPr>
          <a:xfrm>
            <a:off x="5166360" y="10972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Feature-Level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166360" y="14630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matches the teacher's internal representations — hidden states and attention patterns at intermediate layers. Richer signal, especially across different architectures.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48640" y="2788920"/>
            <a:ext cx="3840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2788920"/>
            <a:ext cx="64008" cy="150876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9260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Data-Augmented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77240" y="32918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generates synthetic training data — reasoning chains, Q&amp;A pairs, paraphrases. The student trains on this augmented dataset. Simpler: only needs text outputs.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937760" y="2788920"/>
            <a:ext cx="38404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937760" y="2788920"/>
            <a:ext cx="64008" cy="15087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8" name="Text 16"/>
          <p:cNvSpPr/>
          <p:nvPr/>
        </p:nvSpPr>
        <p:spPr>
          <a:xfrm>
            <a:off x="5166360" y="292608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RLAIF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166360" y="32918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acts as reward model or evaluator, scoring student outputs and providing training signal via reinforcement learning rather than direct imitation.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200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1051560" y="2743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Trade-offs &amp; Practical Considerations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80467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060704"/>
            <a:ext cx="548640" cy="548640"/>
          </a:xfrm>
          <a:prstGeom prst="ellipse">
            <a:avLst/>
          </a:prstGeom>
          <a:solidFill>
            <a:srgbClr val="065A8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607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63040" y="10332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Capacity Gap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463040" y="13258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student is too small, it can't absorb the teacher's knowledge. Progressive distillation — chains of decreasing size — can help bridge large gaps.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1874520"/>
            <a:ext cx="80467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1975104"/>
            <a:ext cx="548640" cy="548640"/>
          </a:xfrm>
          <a:prstGeom prst="ellipse">
            <a:avLst/>
          </a:prstGeom>
          <a:solidFill>
            <a:srgbClr val="065A82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19751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463040" y="19476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Distribution Mismatch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463040" y="22402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Distillation data should overlap with the teacher's training data. Out-of-domain distillation may miss the teacher's core strengths.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2788920"/>
            <a:ext cx="80467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731520" y="2889504"/>
            <a:ext cx="548640" cy="548640"/>
          </a:xfrm>
          <a:prstGeom prst="ellipse">
            <a:avLst/>
          </a:prstGeom>
          <a:solidFill>
            <a:srgbClr val="065A82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8895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63040" y="28620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Evaluation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463040" y="31546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Distilled models excel on familiar tasks but may be brittle on out-of-distribution inputs. Diverse benchmarks are essential.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3703320"/>
            <a:ext cx="8046720" cy="749808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1520" y="3803904"/>
            <a:ext cx="548640" cy="548640"/>
          </a:xfrm>
          <a:prstGeom prst="ellipse">
            <a:avLst/>
          </a:prstGeom>
          <a:solidFill>
            <a:srgbClr val="065A82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8039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463040" y="3776472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&amp; Policy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463040" y="406908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a proprietary model's outputs to train another model may raise IP concerns. Many providers restrict this in their terms of service.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2129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731520" y="1143000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1280160" y="109728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Distillation compresses a large teacher model's knowledge into a smaller student model.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1737360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280160" y="16916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 probability distributions carry richer training signal than hard labels alone.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331720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331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280160" y="22860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Temperature scaling reveals the teacher's full belief distribution over less-likely options.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2926080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29260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80160" y="28803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LLMs, distillation can happen at the output level, feature level, or via synthetic data.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31520" y="3520440"/>
            <a:ext cx="365760" cy="36576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3520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280160" y="34747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result: a smaller model that approaches teacher quality at a fraction of the cost.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731520" y="4160520"/>
            <a:ext cx="7680960" cy="54864"/>
          </a:xfrm>
          <a:prstGeom prst="rect">
            <a:avLst/>
          </a:prstGeom>
          <a:solidFill>
            <a:srgbClr val="1C7293">
              <a:alpha val="5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429768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Further Reading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Hinton, Vinyals &amp; Dean, "Distilling the Knowledge in a Neural Network" (2015)  |  Sanh et al., "DistilBERT" (2019)  |  Gu et al., "MiniLLM" (2024)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Distillation for Large Language Models</dc:title>
  <dc:subject>PptxGenJS Presentation</dc:subject>
  <dc:creator>Henry Kautz</dc:creator>
  <cp:lastModifiedBy>Henry Kautz</cp:lastModifiedBy>
  <cp:revision>1</cp:revision>
  <dcterms:created xsi:type="dcterms:W3CDTF">2026-03-29T01:22:54Z</dcterms:created>
  <dcterms:modified xsi:type="dcterms:W3CDTF">2026-03-29T01:22:54Z</dcterms:modified>
</cp:coreProperties>
</file>